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5"/>
  </p:notesMasterIdLst>
  <p:handoutMasterIdLst>
    <p:handoutMasterId r:id="rId16"/>
  </p:handoutMasterIdLst>
  <p:sldIdLst>
    <p:sldId id="283" r:id="rId5"/>
    <p:sldId id="292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80" r:id="rId14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>
            <p14:sldId id="292"/>
          </p14:sldIdLst>
        </p14:section>
        <p14:section name="章节页" id="{FD05EE94-C931-8C4B-83A2-004B32AA1207}">
          <p14:sldIdLst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  <a:srgbClr val="888888"/>
    <a:srgbClr val="FFFFFF"/>
    <a:srgbClr val="000000"/>
    <a:srgbClr val="E9002F"/>
    <a:srgbClr val="595757"/>
    <a:srgbClr val="221815"/>
    <a:srgbClr val="898989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70" d="100"/>
          <a:sy n="70" d="100"/>
        </p:scale>
        <p:origin x="136" y="56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xmlns="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68422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.huawei.com/en/talent/portal/#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919124" cy="89427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Huawei ICT </a:t>
            </a:r>
            <a:r>
              <a:rPr lang="en-US" altLang="zh-CN" dirty="0">
                <a:solidFill>
                  <a:srgbClr val="C00000"/>
                </a:solidFill>
              </a:rPr>
              <a:t>Competition </a:t>
            </a:r>
            <a:r>
              <a:rPr lang="en-US" altLang="zh-CN" dirty="0" smtClean="0">
                <a:solidFill>
                  <a:srgbClr val="C00000"/>
                </a:solidFill>
              </a:rPr>
              <a:t/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en-US" altLang="zh-CN" dirty="0">
                <a:solidFill>
                  <a:srgbClr val="C00000"/>
                </a:solidFill>
              </a:rPr>
              <a:t>Student </a:t>
            </a:r>
            <a:r>
              <a:rPr lang="en-US" altLang="zh-CN" dirty="0" smtClean="0">
                <a:solidFill>
                  <a:srgbClr val="C00000"/>
                </a:solidFill>
              </a:rPr>
              <a:t>Registration Guide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Guest visits ICT Academy homepage</a:t>
            </a:r>
          </a:p>
          <a:p>
            <a:r>
              <a:rPr lang="en-US" dirty="0"/>
              <a:t>How to register for the competition(unregistered accounts)</a:t>
            </a:r>
          </a:p>
          <a:p>
            <a:r>
              <a:rPr lang="en-US" dirty="0"/>
              <a:t>How to register for the competition(registered accounts)</a:t>
            </a:r>
          </a:p>
          <a:p>
            <a:r>
              <a:rPr lang="en-US" dirty="0"/>
              <a:t>Replenishment </a:t>
            </a:r>
            <a:r>
              <a:rPr lang="en-US" dirty="0" smtClean="0"/>
              <a:t>Information </a:t>
            </a:r>
            <a:r>
              <a:rPr lang="en-US" altLang="zh-CN" dirty="0"/>
              <a:t>and enjoy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E0CEC36-5881-F64A-A70F-904DBA988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Guest </a:t>
            </a:r>
            <a:r>
              <a:rPr lang="en-US" sz="2800" dirty="0"/>
              <a:t>visits ICT Competition homepage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6145" y="1526975"/>
            <a:ext cx="7904472" cy="79231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 </a:t>
            </a:r>
            <a:r>
              <a:rPr lang="en-US" altLang="zh-CN" sz="1400" dirty="0">
                <a:hlinkClick r:id="rId2"/>
              </a:rPr>
              <a:t>https://e.huawei.com/en/talent/portal</a:t>
            </a:r>
            <a:r>
              <a:rPr lang="en-US" altLang="zh-CN" sz="1400" dirty="0" smtClean="0">
                <a:hlinkClick r:id="rId2"/>
              </a:rPr>
              <a:t>/#/</a:t>
            </a:r>
            <a:r>
              <a:rPr lang="en-US" altLang="zh-CN" sz="1400" dirty="0" smtClean="0"/>
              <a:t>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“ICT Academy-ICT Competition” to enter the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 Competition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homepage.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45" y="2360152"/>
            <a:ext cx="7904472" cy="29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692" y="2946935"/>
            <a:ext cx="5920092" cy="29980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28" y="2075688"/>
            <a:ext cx="5536308" cy="3291427"/>
          </a:xfrm>
          <a:prstGeom prst="rect">
            <a:avLst/>
          </a:prstGeom>
        </p:spPr>
      </p:pic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2. How to register for the competition(unregistered accounts)</a:t>
            </a:r>
          </a:p>
          <a:p>
            <a:endParaRPr lang="zh-CN" alt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104" y="1473928"/>
            <a:ext cx="3785837" cy="413436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your regional competition.</a:t>
            </a:r>
            <a:endParaRPr lang="zh-CN" alt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50573" y="2502248"/>
            <a:ext cx="5421600" cy="36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Competition Registration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register.</a:t>
            </a:r>
            <a:endParaRPr lang="zh-CN" altLang="en-US" sz="1600" kern="0" dirty="0" smtClean="0">
              <a:solidFill>
                <a:srgbClr val="C00000"/>
              </a:solidFill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3832748" y="5008915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8176357" y="5518573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5705519" y="3990252"/>
            <a:ext cx="619246" cy="24140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3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2.1. How </a:t>
            </a:r>
            <a:r>
              <a:rPr lang="en-US" altLang="zh-CN" sz="2800" dirty="0"/>
              <a:t>to register for the competition(unregistered accounts</a:t>
            </a:r>
            <a:r>
              <a:rPr lang="en-US" altLang="zh-CN" sz="2800" dirty="0" smtClean="0"/>
              <a:t>)-</a:t>
            </a:r>
            <a:r>
              <a:rPr lang="en-US" altLang="zh-CN" sz="2800" dirty="0" smtClean="0">
                <a:solidFill>
                  <a:srgbClr val="C00000"/>
                </a:solidFill>
              </a:rPr>
              <a:t>Register </a:t>
            </a:r>
            <a:r>
              <a:rPr lang="en-US" altLang="zh-CN" sz="2800" dirty="0">
                <a:solidFill>
                  <a:srgbClr val="C00000"/>
                </a:solidFill>
              </a:rPr>
              <a:t>by phone</a:t>
            </a:r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7" y="2402373"/>
            <a:ext cx="2781287" cy="328959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18369" y="1543555"/>
            <a:ext cx="11206223" cy="576288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your personal information - receive the mobile phone verification code and enter - registration is successful - receive the text message including the account and initial password. </a:t>
            </a:r>
            <a:endPara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-88" r="344" b="13030"/>
          <a:stretch/>
        </p:blipFill>
        <p:spPr bwMode="auto">
          <a:xfrm>
            <a:off x="3404929" y="2548467"/>
            <a:ext cx="2462013" cy="318346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7504" r="27744" b="6206"/>
          <a:stretch/>
        </p:blipFill>
        <p:spPr>
          <a:xfrm>
            <a:off x="6255279" y="2695683"/>
            <a:ext cx="2604375" cy="315266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8" name="右箭头 17"/>
          <p:cNvSpPr/>
          <p:nvPr/>
        </p:nvSpPr>
        <p:spPr bwMode="auto">
          <a:xfrm>
            <a:off x="3043790" y="3396493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5891304" y="4272015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>
          <a:xfrm>
            <a:off x="9239525" y="2862168"/>
            <a:ext cx="2717678" cy="334389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21" name="右箭头 20"/>
          <p:cNvSpPr/>
          <p:nvPr/>
        </p:nvSpPr>
        <p:spPr bwMode="auto">
          <a:xfrm>
            <a:off x="8864383" y="3439262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2.2. How </a:t>
            </a:r>
            <a:r>
              <a:rPr lang="en-US" altLang="zh-CN" sz="2800" dirty="0"/>
              <a:t>to register for the competition(unregistered accounts</a:t>
            </a:r>
            <a:r>
              <a:rPr lang="en-US" altLang="zh-CN" sz="2800" dirty="0" smtClean="0"/>
              <a:t>)-</a:t>
            </a:r>
            <a:r>
              <a:rPr lang="en-US" altLang="zh-CN" sz="2800" dirty="0" smtClean="0">
                <a:solidFill>
                  <a:srgbClr val="C00000"/>
                </a:solidFill>
              </a:rPr>
              <a:t>Register </a:t>
            </a:r>
            <a:r>
              <a:rPr lang="en-US" altLang="zh-CN" sz="2800" dirty="0">
                <a:solidFill>
                  <a:srgbClr val="C00000"/>
                </a:solidFill>
              </a:rPr>
              <a:t>by email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18369" y="1543555"/>
            <a:ext cx="11206223" cy="576288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your personal information.</a:t>
            </a:r>
            <a:endPara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06" y="2064987"/>
            <a:ext cx="3805220" cy="403740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12" name="矩形 11"/>
          <p:cNvSpPr/>
          <p:nvPr/>
        </p:nvSpPr>
        <p:spPr bwMode="auto">
          <a:xfrm>
            <a:off x="7765844" y="3616978"/>
            <a:ext cx="683943" cy="36327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5613400" y="3650011"/>
            <a:ext cx="591805" cy="29720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69" y="1915407"/>
            <a:ext cx="3358724" cy="43830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23" name="矩形 22"/>
          <p:cNvSpPr/>
          <p:nvPr/>
        </p:nvSpPr>
        <p:spPr bwMode="auto">
          <a:xfrm>
            <a:off x="2186336" y="5558792"/>
            <a:ext cx="198204" cy="2642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2186336" y="5974422"/>
            <a:ext cx="3333283" cy="34559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945333" y="2592286"/>
            <a:ext cx="816082" cy="36327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58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2.2 </a:t>
            </a:r>
            <a:r>
              <a:rPr lang="en-US" altLang="zh-CN" sz="2800" dirty="0"/>
              <a:t>How to register for the competition(unregistered accounts</a:t>
            </a:r>
            <a:r>
              <a:rPr lang="en-US" altLang="zh-CN" sz="2800" dirty="0" smtClean="0"/>
              <a:t>)-</a:t>
            </a:r>
            <a:r>
              <a:rPr lang="en-US" altLang="zh-CN" sz="2800" dirty="0" smtClean="0">
                <a:solidFill>
                  <a:srgbClr val="C00000"/>
                </a:solidFill>
              </a:rPr>
              <a:t>Register </a:t>
            </a:r>
            <a:r>
              <a:rPr lang="en-US" altLang="zh-CN" sz="2800" dirty="0">
                <a:solidFill>
                  <a:srgbClr val="C00000"/>
                </a:solidFill>
              </a:rPr>
              <a:t>by email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8325" y="1680508"/>
            <a:ext cx="10945216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successful registration you will receive two e-mail:</a:t>
            </a:r>
            <a:endPara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2483956"/>
            <a:ext cx="8756139" cy="185944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</p:pic>
      <p:cxnSp>
        <p:nvCxnSpPr>
          <p:cNvPr id="18" name="直接箭头连接符 17"/>
          <p:cNvCxnSpPr/>
          <p:nvPr/>
        </p:nvCxnSpPr>
        <p:spPr>
          <a:xfrm flipH="1">
            <a:off x="4188589" y="2643246"/>
            <a:ext cx="502454" cy="2802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55840" y="2465044"/>
            <a:ext cx="288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activate and jump to "talent"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8325" y="4974307"/>
            <a:ext cx="8786621" cy="944962"/>
            <a:chOff x="2493955" y="5270643"/>
            <a:chExt cx="8786621" cy="944962"/>
          </a:xfrm>
        </p:grpSpPr>
        <p:grpSp>
          <p:nvGrpSpPr>
            <p:cNvPr id="4" name="组合 3"/>
            <p:cNvGrpSpPr/>
            <p:nvPr/>
          </p:nvGrpSpPr>
          <p:grpSpPr>
            <a:xfrm>
              <a:off x="2493955" y="5270643"/>
              <a:ext cx="8786621" cy="944962"/>
              <a:chOff x="2493955" y="5270643"/>
              <a:chExt cx="8786621" cy="94496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3955" y="5270643"/>
                <a:ext cx="8786621" cy="944962"/>
              </a:xfrm>
              <a:prstGeom prst="rect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dash"/>
              </a:ln>
            </p:spPr>
          </p:pic>
          <p:sp>
            <p:nvSpPr>
              <p:cNvPr id="20" name="矩形 19"/>
              <p:cNvSpPr/>
              <p:nvPr/>
            </p:nvSpPr>
            <p:spPr bwMode="auto">
              <a:xfrm>
                <a:off x="8904312" y="5343219"/>
                <a:ext cx="1584176" cy="2243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 bwMode="auto">
            <a:xfrm>
              <a:off x="3141852" y="5567533"/>
              <a:ext cx="86591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9098" y="2079657"/>
            <a:ext cx="7155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①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Activate 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Uniportal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account (does not include accounts that have already been activated)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9098" y="4618792"/>
            <a:ext cx="379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Provide account password and suggest reset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2.3. How </a:t>
            </a:r>
            <a:r>
              <a:rPr lang="en-US" altLang="zh-CN" sz="2800" dirty="0"/>
              <a:t>to register for the competition(registered accounts)</a:t>
            </a:r>
          </a:p>
          <a:p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8540442" y="3498796"/>
            <a:ext cx="2922351" cy="3095998"/>
            <a:chOff x="8961687" y="3022691"/>
            <a:chExt cx="3129179" cy="3315116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687" y="3022691"/>
              <a:ext cx="3118955" cy="3315116"/>
            </a:xfrm>
            <a:prstGeom prst="rect">
              <a:avLst/>
            </a:prstGeom>
            <a:ln>
              <a:noFill/>
              <a:prstDash val="lgDash"/>
            </a:ln>
          </p:spPr>
        </p:pic>
        <p:sp>
          <p:nvSpPr>
            <p:cNvPr id="61" name="矩形 60"/>
            <p:cNvSpPr/>
            <p:nvPr/>
          </p:nvSpPr>
          <p:spPr>
            <a:xfrm>
              <a:off x="8961687" y="5981909"/>
              <a:ext cx="3129179" cy="310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42" y="1737766"/>
            <a:ext cx="2922351" cy="1150163"/>
          </a:xfrm>
          <a:prstGeom prst="rect">
            <a:avLst/>
          </a:prstGeom>
          <a:ln>
            <a:noFill/>
          </a:ln>
        </p:spPr>
      </p:pic>
      <p:sp>
        <p:nvSpPr>
          <p:cNvPr id="64" name="右箭头 63"/>
          <p:cNvSpPr/>
          <p:nvPr/>
        </p:nvSpPr>
        <p:spPr bwMode="auto">
          <a:xfrm rot="16200000">
            <a:off x="9824650" y="3011758"/>
            <a:ext cx="360040" cy="28803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3" y="850396"/>
            <a:ext cx="6855101" cy="2389554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 bwMode="auto">
          <a:xfrm flipH="1">
            <a:off x="5576393" y="857784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27" y="3239950"/>
            <a:ext cx="3356013" cy="3112018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 bwMode="auto">
          <a:xfrm flipH="1">
            <a:off x="695513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 flipH="1">
            <a:off x="8131888" y="2382498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5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 flipH="1">
            <a:off x="813188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9860653" y="621934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下箭头 54"/>
          <p:cNvSpPr/>
          <p:nvPr/>
        </p:nvSpPr>
        <p:spPr bwMode="auto">
          <a:xfrm>
            <a:off x="2390158" y="2968425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3462869" y="4650750"/>
            <a:ext cx="567270" cy="29378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 flipH="1">
            <a:off x="371350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310" y="3877976"/>
            <a:ext cx="4161351" cy="2473992"/>
          </a:xfrm>
          <a:prstGeom prst="rect">
            <a:avLst/>
          </a:prstGeom>
        </p:spPr>
      </p:pic>
      <p:sp>
        <p:nvSpPr>
          <p:cNvPr id="21" name="KSO_Shape"/>
          <p:cNvSpPr>
            <a:spLocks/>
          </p:cNvSpPr>
          <p:nvPr/>
        </p:nvSpPr>
        <p:spPr bwMode="auto">
          <a:xfrm>
            <a:off x="6476993" y="6029859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532696"/>
          </a:xfrm>
        </p:spPr>
        <p:txBody>
          <a:bodyPr/>
          <a:lstStyle/>
          <a:p>
            <a:r>
              <a:rPr lang="en-US" altLang="zh-CN" dirty="0" smtClean="0"/>
              <a:t>3. Replenishment </a:t>
            </a:r>
            <a:r>
              <a:rPr lang="en-US" altLang="zh-CN" dirty="0"/>
              <a:t>information and enjoy learning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980948" y="842640"/>
            <a:ext cx="3650485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Complete your basic info and enter Learning Space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41" y="988830"/>
            <a:ext cx="4361468" cy="2552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436558" y="2770288"/>
            <a:ext cx="1067584" cy="430112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椭圆 16"/>
          <p:cNvSpPr/>
          <p:nvPr/>
        </p:nvSpPr>
        <p:spPr bwMode="auto">
          <a:xfrm flipH="1">
            <a:off x="2081291" y="286209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811830" y="2917054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 flipH="1">
            <a:off x="5776552" y="5146078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65559" y="1215986"/>
            <a:ext cx="3481264" cy="2172468"/>
            <a:chOff x="6424736" y="988831"/>
            <a:chExt cx="3481264" cy="21724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6" t="12441" r="22764" b="29351"/>
            <a:stretch/>
          </p:blipFill>
          <p:spPr>
            <a:xfrm>
              <a:off x="6424736" y="988831"/>
              <a:ext cx="3481264" cy="217246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8080702" y="2788297"/>
              <a:ext cx="638894" cy="2575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442200" y="2564323"/>
              <a:ext cx="290655" cy="1974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/>
        </p:nvSpPr>
        <p:spPr bwMode="auto">
          <a:xfrm>
            <a:off x="9122447" y="3121571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 flipH="1">
            <a:off x="7633884" y="275371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3" y="4072873"/>
            <a:ext cx="4550067" cy="2375239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8183876" y="3441477"/>
            <a:ext cx="267726" cy="37810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 flipH="1">
            <a:off x="10112662" y="4478069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>
                <a:solidFill>
                  <a:srgbClr val="C00000"/>
                </a:solidFill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6023221" y="1930500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0" y="3819578"/>
            <a:ext cx="4352864" cy="2742339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 bwMode="auto">
          <a:xfrm flipH="1">
            <a:off x="4703248" y="5648564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 smtClean="0">
                <a:solidFill>
                  <a:srgbClr val="C00000"/>
                </a:solidFill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8734643" y="5848052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258639" y="6448112"/>
            <a:ext cx="2750479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Choose your track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029435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628</TotalTime>
  <Words>221</Words>
  <Application>Microsoft Office PowerPoint</Application>
  <PresentationFormat>自定义</PresentationFormat>
  <Paragraphs>35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.AppleSystemUIFont</vt:lpstr>
      <vt:lpstr>等线</vt:lpstr>
      <vt:lpstr>等线 Light</vt:lpstr>
      <vt:lpstr>Microsoft YaHei</vt:lpstr>
      <vt:lpstr>Microsoft YaHei</vt:lpstr>
      <vt:lpstr>黑体</vt:lpstr>
      <vt:lpstr>宋体</vt:lpstr>
      <vt:lpstr>Arial</vt:lpstr>
      <vt:lpstr>Calibri</vt:lpstr>
      <vt:lpstr>Calibri Light</vt:lpstr>
      <vt:lpstr>Wingdings</vt:lpstr>
      <vt:lpstr>封面页_图片版 </vt:lpstr>
      <vt:lpstr>目录页</vt:lpstr>
      <vt:lpstr>章节页</vt:lpstr>
      <vt:lpstr>结束页</vt:lpstr>
      <vt:lpstr>Huawei ICT Competition  Student Registration Guide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Huawei ICT Competition  Student Operation Guide</dc:title>
  <dc:creator>Tangdan (Terry)</dc:creator>
  <cp:lastModifiedBy>charlesluo</cp:lastModifiedBy>
  <cp:revision>26</cp:revision>
  <dcterms:created xsi:type="dcterms:W3CDTF">2021-04-17T01:08:40Z</dcterms:created>
  <dcterms:modified xsi:type="dcterms:W3CDTF">2022-08-12T11:08:18Z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(3)Z/Mnd1m5S46DWv58RrGhlOB4Jok47Ly3FdTLvCsJuyFZB/aXh0CX3DPhVZ1I7oeudTnr3ZWJ
vkJkvXv3R8j72kc22g4X419LKKMrMA0nP0vLDugzCa+WnJdRPskpnEL9t9DygYAnvK+8yBMx
xw8lMkoenlt9UVEHuqidk5JmVF1Ky1xQqYfKfMW4reb6JjihjvRwuaN1malRJSyBgDqvSIba
+zKwmIY/nKounuwlYS</vt:lpwstr>
  </property>
  <property fmtid="{D5CDD505-2E9C-101B-9397-08002B2CF9AE}" pid="3" name="_2015_ms_pID_7253431">
    <vt:lpwstr>Q6+UlMzJ71zCTH3rfcZ126xEjSwqG8dwbYBnOcFHBSqaYZ8wYxjOrv
78RvHTzPx4yJedaYrJssQtt/Vp2cDZk4GxsAfztx73b1y58xSW9ICLH9/K6DQqKmN1WJV7Fa
2vlBuEv8wTetuxHXX4HjQuh2mYCMBDsP6uhWqzDiKSba6t83bqv/Rf3BqFk97tJIAur0E8d8
RwWHoXBob0FGfr+QOKHsubHqeDIcKh8z4v36</vt:lpwstr>
  </property>
  <property fmtid="{D5CDD505-2E9C-101B-9397-08002B2CF9AE}" pid="4" name="_2015_ms_pID_7253432">
    <vt:lpwstr>/Pjq2X3ftXVNGvrcJjmJaC8=</vt:lpwstr>
  </property>
</Properties>
</file>